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Barlow"/>
      <p:regular r:id="rId21"/>
    </p:embeddedFont>
    <p:embeddedFont>
      <p:font typeface="Montserrat"/>
      <p:regular r:id="rId22"/>
    </p:embeddedFont>
    <p:embeddedFont>
      <p:font typeface="Montserrat"/>
      <p:regular r:id="rId23"/>
    </p:embeddedFont>
    <p:embeddedFont>
      <p:font typeface="Montserrat"/>
      <p:regular r:id="rId24"/>
    </p:embeddedFont>
    <p:embeddedFont>
      <p:font typeface="Montserrat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408039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Optimizing Electric Vehicle Charging Station Placement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158377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presentation explains how to determine optimal locations for EV charging stations. We aim to maximize population coverage while minimizing costs.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4709" y="5458420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329" y="5466040"/>
            <a:ext cx="331351" cy="3313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99528" y="5442228"/>
            <a:ext cx="1848803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by לימור חודורי</a:t>
            </a:r>
            <a:endParaRPr lang="en-US" sz="2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2918" y="563404"/>
            <a:ext cx="6542365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What Does “Optimal” Mean?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6202918" y="1646158"/>
            <a:ext cx="3701891" cy="675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53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2350</a:t>
            </a:r>
            <a:endParaRPr lang="en-US" sz="5300" dirty="0"/>
          </a:p>
        </p:txBody>
      </p:sp>
      <p:sp>
        <p:nvSpPr>
          <p:cNvPr id="5" name="Text 2"/>
          <p:cNvSpPr/>
          <p:nvPr/>
        </p:nvSpPr>
        <p:spPr>
          <a:xfrm>
            <a:off x="6558201" y="2577465"/>
            <a:ext cx="2991326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Best Integer (Incumbent)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202918" y="3036808"/>
            <a:ext cx="3701891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best feasible integer solution found.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211872" y="1646158"/>
            <a:ext cx="3702010" cy="675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53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2350</a:t>
            </a:r>
            <a:endParaRPr lang="en-US" sz="5300" dirty="0"/>
          </a:p>
        </p:txBody>
      </p:sp>
      <p:sp>
        <p:nvSpPr>
          <p:cNvPr id="8" name="Text 5"/>
          <p:cNvSpPr/>
          <p:nvPr/>
        </p:nvSpPr>
        <p:spPr>
          <a:xfrm>
            <a:off x="10715982" y="2577465"/>
            <a:ext cx="269367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Best Bound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0211872" y="3036808"/>
            <a:ext cx="3702010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theoretical maximum possible value.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8207335" y="4408051"/>
            <a:ext cx="3702010" cy="675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53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0.00%</a:t>
            </a:r>
            <a:endParaRPr lang="en-US" sz="5300" dirty="0"/>
          </a:p>
        </p:txBody>
      </p:sp>
      <p:sp>
        <p:nvSpPr>
          <p:cNvPr id="11" name="Text 8"/>
          <p:cNvSpPr/>
          <p:nvPr/>
        </p:nvSpPr>
        <p:spPr>
          <a:xfrm>
            <a:off x="8711446" y="5339358"/>
            <a:ext cx="269367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Gap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8207335" y="5798701"/>
            <a:ext cx="3702010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Indicates mathematical proof of optimality.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202918" y="6683812"/>
            <a:ext cx="7710964" cy="982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gap of 0% means the solution is mathematically proven optimal. A small gap (e.g., 0.1%) indicates a solution very close to optimal, which is sufficient for most real-life scenarios.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21300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Summary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250638"/>
            <a:ext cx="3705463" cy="2330887"/>
          </a:xfrm>
          <a:prstGeom prst="roundRect">
            <a:avLst>
              <a:gd name="adj" fmla="val 1394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2474833"/>
            <a:ext cx="325707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MILP Solves Complex Problems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3317200"/>
            <a:ext cx="325707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 tackles tough "yes/no + linear" optimization challenges.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347" y="2250638"/>
            <a:ext cx="3705463" cy="2330887"/>
          </a:xfrm>
          <a:prstGeom prst="roundRect">
            <a:avLst>
              <a:gd name="adj" fmla="val 1394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04542" y="247483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Solver Convergence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04542" y="2960965"/>
            <a:ext cx="325707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Solvers use relaxations, branching, and cuts to find solutions.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4798100"/>
            <a:ext cx="7627382" cy="1281232"/>
          </a:xfrm>
          <a:prstGeom prst="roundRect">
            <a:avLst>
              <a:gd name="adj" fmla="val 2536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2504" y="502229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Proven Quality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2504" y="5508427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 get a high-quality solution with a proof of its optimality.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58309" y="6323052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MILP is ideal for resource allocation, logistics, planning, and especially for optimizing EV charging station placement.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12704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What is Mixed-Integer Linear Programming (MILP)?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877383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62326" y="295179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Linear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62326" y="3437930"/>
            <a:ext cx="297430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 equations are straight-line, with no nonlinear parts.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707374" y="2877383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11391" y="295179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Programming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11391" y="3437930"/>
            <a:ext cx="297430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is a classic term for "optimization."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4911328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62326" y="498574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Mixed-Integer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62326" y="5471874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Some variables must be integers (e.g., 0/1), others can be continuous.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58309" y="6409015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Optimize a linear function, under linear constraints, with some integer variables.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89920" y="0"/>
            <a:ext cx="384048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25110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Why Use MILP?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2326600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16499" y="2417326"/>
            <a:ext cx="2213372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Logistics &amp; Planning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16499" y="3259693"/>
            <a:ext cx="22133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Facility planning, like EV-charger networks.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619" y="2326600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58809" y="2417326"/>
            <a:ext cx="221337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Finance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58809" y="2903458"/>
            <a:ext cx="22133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Optimizing lot sizes and maximum counts.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929" y="2326600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001119" y="2417326"/>
            <a:ext cx="221337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Energy Systems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8001119" y="2903458"/>
            <a:ext cx="22133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Managing generators on/off states.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4770953"/>
            <a:ext cx="541615" cy="54161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516499" y="4861679"/>
            <a:ext cx="221337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Manufacturing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516499" y="5347811"/>
            <a:ext cx="2213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Determining optimal batch sizes.</a:t>
            </a:r>
            <a:endParaRPr lang="en-US" sz="1700" dirty="0"/>
          </a:p>
        </p:txBody>
      </p:sp>
      <p:sp>
        <p:nvSpPr>
          <p:cNvPr id="16" name="Text 9"/>
          <p:cNvSpPr/>
          <p:nvPr/>
        </p:nvSpPr>
        <p:spPr>
          <a:xfrm>
            <a:off x="758309" y="6284952"/>
            <a:ext cx="94561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MILP is a best-in-class tool for decisions involving "yes/no" or "how many?" questions under constraints. It provides provably optimal solutions.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5315" y="484823"/>
            <a:ext cx="4756785" cy="578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How MILP Solvers Work</a:t>
            </a:r>
            <a:endParaRPr lang="en-US" sz="36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315" y="1414701"/>
            <a:ext cx="879158" cy="10550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58196" y="1590437"/>
            <a:ext cx="2313623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Presolve &amp; Tightening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1758196" y="1985010"/>
            <a:ext cx="12256889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Simplify the problem, fix variables, and reduce constraints.</a:t>
            </a:r>
            <a:endParaRPr lang="en-US" sz="1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15" y="2469713"/>
            <a:ext cx="879158" cy="10550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58196" y="2645450"/>
            <a:ext cx="2313623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LP Relaxation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1758196" y="3040023"/>
            <a:ext cx="12256889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Solve without integer constraints to get an upper bound.</a:t>
            </a:r>
            <a:endParaRPr lang="en-US" sz="13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" y="3524726"/>
            <a:ext cx="879158" cy="105501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58196" y="3700463"/>
            <a:ext cx="2313623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Branch &amp; Bound</a:t>
            </a:r>
            <a:endParaRPr lang="en-US" sz="1800" dirty="0"/>
          </a:p>
        </p:txBody>
      </p:sp>
      <p:sp>
        <p:nvSpPr>
          <p:cNvPr id="11" name="Text 6"/>
          <p:cNvSpPr/>
          <p:nvPr/>
        </p:nvSpPr>
        <p:spPr>
          <a:xfrm>
            <a:off x="1758196" y="4095036"/>
            <a:ext cx="12256889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Pick a fractional variable, create subproblems by rounding up/down.</a:t>
            </a:r>
            <a:endParaRPr lang="en-US" sz="13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315" y="4579739"/>
            <a:ext cx="879158" cy="105501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758196" y="4755475"/>
            <a:ext cx="2313623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Heuristics</a:t>
            </a:r>
            <a:endParaRPr lang="en-US" sz="1800" dirty="0"/>
          </a:p>
        </p:txBody>
      </p:sp>
      <p:sp>
        <p:nvSpPr>
          <p:cNvPr id="14" name="Text 8"/>
          <p:cNvSpPr/>
          <p:nvPr/>
        </p:nvSpPr>
        <p:spPr>
          <a:xfrm>
            <a:off x="1758196" y="5150048"/>
            <a:ext cx="12256889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Quickly find feasible integer solutions.</a:t>
            </a:r>
            <a:endParaRPr lang="en-US" sz="13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315" y="5634752"/>
            <a:ext cx="879158" cy="105501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58196" y="5810488"/>
            <a:ext cx="2313623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Cutting Planes</a:t>
            </a:r>
            <a:endParaRPr lang="en-US" sz="1800" dirty="0"/>
          </a:p>
        </p:txBody>
      </p:sp>
      <p:sp>
        <p:nvSpPr>
          <p:cNvPr id="17" name="Text 10"/>
          <p:cNvSpPr/>
          <p:nvPr/>
        </p:nvSpPr>
        <p:spPr>
          <a:xfrm>
            <a:off x="1758196" y="6205061"/>
            <a:ext cx="12256889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 constraints to eliminate fractional solutions.</a:t>
            </a:r>
            <a:endParaRPr lang="en-US" sz="13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15" y="6689765"/>
            <a:ext cx="879158" cy="1055013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758196" y="6865501"/>
            <a:ext cx="2313623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Bounding &amp; Pruning</a:t>
            </a:r>
            <a:endParaRPr lang="en-US" sz="1800" dirty="0"/>
          </a:p>
        </p:txBody>
      </p:sp>
      <p:sp>
        <p:nvSpPr>
          <p:cNvPr id="20" name="Text 12"/>
          <p:cNvSpPr/>
          <p:nvPr/>
        </p:nvSpPr>
        <p:spPr>
          <a:xfrm>
            <a:off x="1758196" y="7260074"/>
            <a:ext cx="12256889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Eliminate branches that cannot improve the current best solution.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81113"/>
            <a:ext cx="987885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Problem Definition: Factory Production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427089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factory produces two products, Product A and Product B. Each day, the factory operates under the following constraints: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3364230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total of 100 machine-hours are available.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378666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total of 80 labor-hours are available.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4593669"/>
            <a:ext cx="422767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 produce one unit of Product A: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8309" y="5166479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 requires 2 machine-hours and 1 labor-hour.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309" y="5588913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 generates a profit of $40.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7139" y="4593669"/>
            <a:ext cx="421314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 produce one unit of Product B: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87139" y="5166479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 requires 1 machine-hour and 1 labor-hour.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7139" y="5588913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 generates a profit of $30.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8309" y="6255068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number of units produced for Product A and Product B must be whole numbers (integers). The objective is to maximize the total daily profit.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822132"/>
            <a:ext cx="912459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Solving the Factory Production MILP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968109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translate the factory problem into a precise Mixed-Integer Linear Programming model for optimal decision-making.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8309" y="3558540"/>
            <a:ext cx="13113782" cy="2848928"/>
          </a:xfrm>
          <a:prstGeom prst="roundRect">
            <a:avLst>
              <a:gd name="adj" fmla="val 1140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5929" y="3566160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82504" y="3703677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Element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35585" y="3703677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Formulation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65929" y="4187904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82504" y="4325422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Constraints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35585" y="4325422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2x + y ≤ 100 (Machine Hours); x + y ≤ 80 (Labor Hours)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765929" y="4809649"/>
            <a:ext cx="13098542" cy="9684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82504" y="4947166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Variables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535585" y="4947166"/>
            <a:ext cx="61123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x = Units of Product A, y = Units of Product B; Both must be integers.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765929" y="5778103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982504" y="5915620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Objective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7535585" y="5915620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Maximize Profit: 40x + 30y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620673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Solving the Example – Step-by-Step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371011"/>
            <a:ext cx="162401" cy="832842"/>
          </a:xfrm>
          <a:prstGeom prst="roundRect">
            <a:avLst>
              <a:gd name="adj" fmla="val 20011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245632" y="237101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Step 1: LP Relaxation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245632" y="2857143"/>
            <a:ext cx="71400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Ignore integer rules. Solution: x = 35.7, y = 44.3, profit = $2358.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83231" y="3420428"/>
            <a:ext cx="162401" cy="1179552"/>
          </a:xfrm>
          <a:prstGeom prst="roundRect">
            <a:avLst>
              <a:gd name="adj" fmla="val 20011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70553" y="342042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Step 2: Branch on x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70553" y="3906560"/>
            <a:ext cx="68151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 two sub-problems: Branch A (x ≤ 35) 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
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and Branch B (x ≥ 36).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408271" y="4816554"/>
            <a:ext cx="162401" cy="1179552"/>
          </a:xfrm>
          <a:prstGeom prst="roundRect">
            <a:avLst>
              <a:gd name="adj" fmla="val 20011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895594" y="4816554"/>
            <a:ext cx="321980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Step 3: Heuristic Solution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895594" y="5302687"/>
            <a:ext cx="649009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Quickly find x = 30, y = 50, profit = $2350, which becomes the incumbent.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1733193" y="6212681"/>
            <a:ext cx="162401" cy="1179552"/>
          </a:xfrm>
          <a:prstGeom prst="roundRect">
            <a:avLst>
              <a:gd name="adj" fmla="val 20011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220516" y="621268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Step 4: Cut &amp; Prune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220516" y="6698813"/>
            <a:ext cx="616517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Branch B cannot beat $2350 and is pruned. After more cuts and branches, $2350 is proven optimal.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015728"/>
            <a:ext cx="953559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MILP Solver Explained (With Example)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26993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Relax Integers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842742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Solve the decimal version to get an upper bound (e.g., $2358).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7527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Branch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309" y="532554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 sub-problems (e.g., x ≤ 35 and x ≥ 36).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7139" y="326993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Solve Each Branch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87139" y="3842742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Find feasible integer solutions (e.g., x=30, y=50, profit=$2350).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7139" y="47527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Repeat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87139" y="5325547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Continue branching and tightening until the bound equals the incumbent, proving optimality.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46942"/>
            <a:ext cx="664654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 MILP Usage Workflow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634252" y="2869287"/>
            <a:ext cx="306109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Translate Business Case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355419"/>
            <a:ext cx="393704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Convert profits, constraints, and integer rules into linear equations.</a:t>
            </a:r>
            <a:endParaRPr lang="en-US" sz="17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9290" y="3170813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25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9934932" y="28692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Input to Solver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4932" y="3355419"/>
            <a:ext cx="39371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an MILP solver (e.g., Gurobi, CPLEX, CBC).</a:t>
            </a:r>
            <a:endParaRPr lang="en-US" sz="17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67308" y="3561457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25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550" dirty="0"/>
          </a:p>
        </p:txBody>
      </p:sp>
      <p:sp>
        <p:nvSpPr>
          <p:cNvPr id="11" name="Text 7"/>
          <p:cNvSpPr/>
          <p:nvPr/>
        </p:nvSpPr>
        <p:spPr>
          <a:xfrm>
            <a:off x="9934932" y="5326618"/>
            <a:ext cx="295132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Solver Handles Process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4932" y="5812750"/>
            <a:ext cx="39371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solver manages relaxing, branching, cutting, and pruning.</a:t>
            </a:r>
            <a:endParaRPr lang="en-US" sz="170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76664" y="5799475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25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550" dirty="0"/>
          </a:p>
        </p:txBody>
      </p:sp>
      <p:sp>
        <p:nvSpPr>
          <p:cNvPr id="15" name="Text 10"/>
          <p:cNvSpPr/>
          <p:nvPr/>
        </p:nvSpPr>
        <p:spPr>
          <a:xfrm>
            <a:off x="1844635" y="532661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Read Results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8309" y="5812750"/>
            <a:ext cx="393704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Obtain the best integer solution and proof of its quality.</a:t>
            </a:r>
            <a:endParaRPr lang="en-US" sz="170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38646" y="5408831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25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2025-06-05T17:31:25Z</dcterms:created>
  <dcterms:modified xsi:type="dcterms:W3CDTF">2025-06-05T17:31:25Z</dcterms:modified>
</cp:coreProperties>
</file>